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7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6486" autoAdjust="0"/>
  </p:normalViewPr>
  <p:slideViewPr>
    <p:cSldViewPr snapToGrid="0">
      <p:cViewPr varScale="1">
        <p:scale>
          <a:sx n="90" d="100"/>
          <a:sy n="90" d="100"/>
        </p:scale>
        <p:origin x="23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1FBB0B-056E-482F-986F-E456BBD8CBF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E553212B-0788-40F9-BF8B-C4EDE04980CF}">
      <dgm:prSet phldrT="[Tekst]"/>
      <dgm:spPr/>
      <dgm:t>
        <a:bodyPr/>
        <a:lstStyle/>
        <a:p>
          <a:r>
            <a:rPr lang="nl-NL" dirty="0"/>
            <a:t>Maandbegroting</a:t>
          </a:r>
        </a:p>
      </dgm:t>
    </dgm:pt>
    <dgm:pt modelId="{FA8D5A69-4C26-4C47-9784-55BFEF328CE2}" type="parTrans" cxnId="{511797DF-CD81-4A89-AA3D-182CA2B5144B}">
      <dgm:prSet/>
      <dgm:spPr/>
      <dgm:t>
        <a:bodyPr/>
        <a:lstStyle/>
        <a:p>
          <a:endParaRPr lang="nl-NL"/>
        </a:p>
      </dgm:t>
    </dgm:pt>
    <dgm:pt modelId="{71D496FD-160C-4C50-AC85-DFDB57BF76B1}" type="sibTrans" cxnId="{511797DF-CD81-4A89-AA3D-182CA2B5144B}">
      <dgm:prSet/>
      <dgm:spPr/>
      <dgm:t>
        <a:bodyPr/>
        <a:lstStyle/>
        <a:p>
          <a:endParaRPr lang="nl-NL"/>
        </a:p>
      </dgm:t>
    </dgm:pt>
    <dgm:pt modelId="{889E8380-F2B2-457E-8F04-66A15CB9B5A1}">
      <dgm:prSet phldrT="[Tekst]" phldr="1"/>
      <dgm:spPr/>
      <dgm:t>
        <a:bodyPr/>
        <a:lstStyle/>
        <a:p>
          <a:endParaRPr lang="nl-NL"/>
        </a:p>
      </dgm:t>
    </dgm:pt>
    <dgm:pt modelId="{54DE6702-DA44-455F-87E2-EC50D38EC40C}" type="parTrans" cxnId="{75D1909B-C53F-4245-8850-69E6DF07B2C9}">
      <dgm:prSet/>
      <dgm:spPr/>
      <dgm:t>
        <a:bodyPr/>
        <a:lstStyle/>
        <a:p>
          <a:endParaRPr lang="nl-NL"/>
        </a:p>
      </dgm:t>
    </dgm:pt>
    <dgm:pt modelId="{90805A5D-6637-4EEF-9B16-FE17E2DDAAA0}" type="sibTrans" cxnId="{75D1909B-C53F-4245-8850-69E6DF07B2C9}">
      <dgm:prSet/>
      <dgm:spPr/>
      <dgm:t>
        <a:bodyPr/>
        <a:lstStyle/>
        <a:p>
          <a:endParaRPr lang="nl-NL"/>
        </a:p>
      </dgm:t>
    </dgm:pt>
    <dgm:pt modelId="{CC5C5AD2-C769-46B7-9F60-76CC63358D21}">
      <dgm:prSet phldrT="[Tekst]" phldr="1"/>
      <dgm:spPr/>
      <dgm:t>
        <a:bodyPr/>
        <a:lstStyle/>
        <a:p>
          <a:endParaRPr lang="nl-NL"/>
        </a:p>
      </dgm:t>
    </dgm:pt>
    <dgm:pt modelId="{0C85D05C-E389-42EB-B683-3D20C5460DA9}" type="parTrans" cxnId="{F60975E1-6799-40A0-8C50-A5C3213F29B6}">
      <dgm:prSet/>
      <dgm:spPr/>
      <dgm:t>
        <a:bodyPr/>
        <a:lstStyle/>
        <a:p>
          <a:endParaRPr lang="nl-NL"/>
        </a:p>
      </dgm:t>
    </dgm:pt>
    <dgm:pt modelId="{AD8C13B6-5D13-47D8-9C55-16798F7DC200}" type="sibTrans" cxnId="{F60975E1-6799-40A0-8C50-A5C3213F29B6}">
      <dgm:prSet/>
      <dgm:spPr/>
      <dgm:t>
        <a:bodyPr/>
        <a:lstStyle/>
        <a:p>
          <a:endParaRPr lang="nl-NL"/>
        </a:p>
      </dgm:t>
    </dgm:pt>
    <dgm:pt modelId="{D3D09E7D-C3C3-4878-82BB-FF93D0B9A7E4}">
      <dgm:prSet/>
      <dgm:spPr/>
      <dgm:t>
        <a:bodyPr/>
        <a:lstStyle/>
        <a:p>
          <a:r>
            <a:rPr lang="nl-NL" dirty="0"/>
            <a:t>Trek de inkomsten en uitgaven</a:t>
          </a:r>
        </a:p>
      </dgm:t>
    </dgm:pt>
    <dgm:pt modelId="{19A9B341-3526-4EB8-AA18-1A2A85F59EB2}" type="parTrans" cxnId="{5A7DC154-3DFB-476D-BFE3-95A05083804A}">
      <dgm:prSet/>
      <dgm:spPr/>
      <dgm:t>
        <a:bodyPr/>
        <a:lstStyle/>
        <a:p>
          <a:endParaRPr lang="nl-NL"/>
        </a:p>
      </dgm:t>
    </dgm:pt>
    <dgm:pt modelId="{C49768DD-F95B-4F5F-ADD5-E140BF634C87}" type="sibTrans" cxnId="{5A7DC154-3DFB-476D-BFE3-95A05083804A}">
      <dgm:prSet/>
      <dgm:spPr/>
      <dgm:t>
        <a:bodyPr/>
        <a:lstStyle/>
        <a:p>
          <a:endParaRPr lang="nl-NL"/>
        </a:p>
      </dgm:t>
    </dgm:pt>
    <dgm:pt modelId="{71BBC9C7-A0BF-4417-8F50-784D7514B0D1}">
      <dgm:prSet/>
      <dgm:spPr/>
      <dgm:t>
        <a:bodyPr/>
        <a:lstStyle/>
        <a:p>
          <a:r>
            <a:rPr lang="nl-NL" dirty="0"/>
            <a:t>Weet of je geeld overhoudt</a:t>
          </a:r>
        </a:p>
      </dgm:t>
    </dgm:pt>
    <dgm:pt modelId="{B3BD8F03-77B5-450E-9780-457F3A64A399}" type="parTrans" cxnId="{058DF888-8A96-49E1-B920-9CD83A4C50BF}">
      <dgm:prSet/>
      <dgm:spPr/>
      <dgm:t>
        <a:bodyPr/>
        <a:lstStyle/>
        <a:p>
          <a:endParaRPr lang="nl-NL"/>
        </a:p>
      </dgm:t>
    </dgm:pt>
    <dgm:pt modelId="{1D8DFD14-AC26-415F-A67D-BF0B58C7DCED}" type="sibTrans" cxnId="{058DF888-8A96-49E1-B920-9CD83A4C50BF}">
      <dgm:prSet/>
      <dgm:spPr/>
      <dgm:t>
        <a:bodyPr/>
        <a:lstStyle/>
        <a:p>
          <a:endParaRPr lang="nl-NL"/>
        </a:p>
      </dgm:t>
    </dgm:pt>
    <dgm:pt modelId="{E0C005F4-FA62-41E3-BCB7-217B30DAFBB8}">
      <dgm:prSet/>
      <dgm:spPr/>
      <dgm:t>
        <a:bodyPr/>
        <a:lstStyle/>
        <a:p>
          <a:r>
            <a:rPr lang="nl-NL" dirty="0"/>
            <a:t>Gebruik dat bedrag om de achterstanden te betalen</a:t>
          </a:r>
        </a:p>
      </dgm:t>
    </dgm:pt>
    <dgm:pt modelId="{7A0016B8-0F10-4897-BC1B-523D5DA4946D}" type="parTrans" cxnId="{15BA336C-6E0C-491A-B52A-75436C85A918}">
      <dgm:prSet/>
      <dgm:spPr/>
      <dgm:t>
        <a:bodyPr/>
        <a:lstStyle/>
        <a:p>
          <a:endParaRPr lang="nl-NL"/>
        </a:p>
      </dgm:t>
    </dgm:pt>
    <dgm:pt modelId="{CCADB883-EA64-40C9-8084-2B1D3B043CFC}" type="sibTrans" cxnId="{15BA336C-6E0C-491A-B52A-75436C85A918}">
      <dgm:prSet/>
      <dgm:spPr/>
      <dgm:t>
        <a:bodyPr/>
        <a:lstStyle/>
        <a:p>
          <a:endParaRPr lang="nl-NL"/>
        </a:p>
      </dgm:t>
    </dgm:pt>
    <dgm:pt modelId="{C934C42B-AE41-43BC-B7BE-C152455196B9}">
      <dgm:prSet/>
      <dgm:spPr/>
      <dgm:t>
        <a:bodyPr/>
        <a:lstStyle/>
        <a:p>
          <a:r>
            <a:rPr lang="nl-NL" dirty="0"/>
            <a:t>Bel &amp; Spreek met alle instanties</a:t>
          </a:r>
        </a:p>
      </dgm:t>
    </dgm:pt>
    <dgm:pt modelId="{BD1D7182-AF88-4AD2-A554-C88F5526DA9F}" type="parTrans" cxnId="{F65B081D-AF5B-4753-9CA5-6DA96DB4CD11}">
      <dgm:prSet/>
      <dgm:spPr/>
      <dgm:t>
        <a:bodyPr/>
        <a:lstStyle/>
        <a:p>
          <a:endParaRPr lang="nl-NL"/>
        </a:p>
      </dgm:t>
    </dgm:pt>
    <dgm:pt modelId="{29F978F2-9A19-4D02-95F6-975846311F57}" type="sibTrans" cxnId="{F65B081D-AF5B-4753-9CA5-6DA96DB4CD11}">
      <dgm:prSet/>
      <dgm:spPr/>
      <dgm:t>
        <a:bodyPr/>
        <a:lstStyle/>
        <a:p>
          <a:endParaRPr lang="nl-NL"/>
        </a:p>
      </dgm:t>
    </dgm:pt>
    <dgm:pt modelId="{2B3AB35B-2C33-41EB-B5E9-AB0A14340D31}">
      <dgm:prSet/>
      <dgm:spPr/>
      <dgm:t>
        <a:bodyPr/>
        <a:lstStyle/>
        <a:p>
          <a:endParaRPr lang="nl-NL" dirty="0"/>
        </a:p>
      </dgm:t>
    </dgm:pt>
    <dgm:pt modelId="{99053F70-9579-4C67-92A4-B87529189C4B}" type="parTrans" cxnId="{140B6B05-042E-48D9-9157-E2E8DCD6D37E}">
      <dgm:prSet/>
      <dgm:spPr/>
      <dgm:t>
        <a:bodyPr/>
        <a:lstStyle/>
        <a:p>
          <a:endParaRPr lang="nl-NL"/>
        </a:p>
      </dgm:t>
    </dgm:pt>
    <dgm:pt modelId="{FE7B46F3-3C53-4358-88EE-7900D158A24C}" type="sibTrans" cxnId="{140B6B05-042E-48D9-9157-E2E8DCD6D37E}">
      <dgm:prSet/>
      <dgm:spPr/>
      <dgm:t>
        <a:bodyPr/>
        <a:lstStyle/>
        <a:p>
          <a:endParaRPr lang="nl-NL"/>
        </a:p>
      </dgm:t>
    </dgm:pt>
    <dgm:pt modelId="{9B00956F-6108-46B2-AA21-8C784C1FFE3C}" type="pres">
      <dgm:prSet presAssocID="{881FBB0B-056E-482F-986F-E456BBD8CBF6}" presName="outerComposite" presStyleCnt="0">
        <dgm:presLayoutVars>
          <dgm:chMax val="5"/>
          <dgm:dir/>
          <dgm:resizeHandles val="exact"/>
        </dgm:presLayoutVars>
      </dgm:prSet>
      <dgm:spPr/>
    </dgm:pt>
    <dgm:pt modelId="{8A1860AC-45E0-473B-8FB2-AF77677AFC1D}" type="pres">
      <dgm:prSet presAssocID="{881FBB0B-056E-482F-986F-E456BBD8CBF6}" presName="dummyMaxCanvas" presStyleCnt="0">
        <dgm:presLayoutVars/>
      </dgm:prSet>
      <dgm:spPr/>
    </dgm:pt>
    <dgm:pt modelId="{F76D15C4-A0B9-4178-93F3-528D770C17BF}" type="pres">
      <dgm:prSet presAssocID="{881FBB0B-056E-482F-986F-E456BBD8CBF6}" presName="FiveNodes_1" presStyleLbl="node1" presStyleIdx="0" presStyleCnt="5">
        <dgm:presLayoutVars>
          <dgm:bulletEnabled val="1"/>
        </dgm:presLayoutVars>
      </dgm:prSet>
      <dgm:spPr/>
    </dgm:pt>
    <dgm:pt modelId="{ECC0C947-F2DE-4582-B0AA-160526FC88F1}" type="pres">
      <dgm:prSet presAssocID="{881FBB0B-056E-482F-986F-E456BBD8CBF6}" presName="FiveNodes_2" presStyleLbl="node1" presStyleIdx="1" presStyleCnt="5">
        <dgm:presLayoutVars>
          <dgm:bulletEnabled val="1"/>
        </dgm:presLayoutVars>
      </dgm:prSet>
      <dgm:spPr/>
    </dgm:pt>
    <dgm:pt modelId="{79D38EE5-642A-4C00-8C4F-685A21A4D899}" type="pres">
      <dgm:prSet presAssocID="{881FBB0B-056E-482F-986F-E456BBD8CBF6}" presName="FiveNodes_3" presStyleLbl="node1" presStyleIdx="2" presStyleCnt="5">
        <dgm:presLayoutVars>
          <dgm:bulletEnabled val="1"/>
        </dgm:presLayoutVars>
      </dgm:prSet>
      <dgm:spPr/>
    </dgm:pt>
    <dgm:pt modelId="{27512545-F753-4453-82C4-CFA8E4AB8C4E}" type="pres">
      <dgm:prSet presAssocID="{881FBB0B-056E-482F-986F-E456BBD8CBF6}" presName="FiveNodes_4" presStyleLbl="node1" presStyleIdx="3" presStyleCnt="5">
        <dgm:presLayoutVars>
          <dgm:bulletEnabled val="1"/>
        </dgm:presLayoutVars>
      </dgm:prSet>
      <dgm:spPr/>
    </dgm:pt>
    <dgm:pt modelId="{29E1F467-5336-4D60-B61D-D025DAA0999F}" type="pres">
      <dgm:prSet presAssocID="{881FBB0B-056E-482F-986F-E456BBD8CBF6}" presName="FiveNodes_5" presStyleLbl="node1" presStyleIdx="4" presStyleCnt="5">
        <dgm:presLayoutVars>
          <dgm:bulletEnabled val="1"/>
        </dgm:presLayoutVars>
      </dgm:prSet>
      <dgm:spPr/>
    </dgm:pt>
    <dgm:pt modelId="{B11A7DE5-4A8A-460D-B51E-04801866EBE6}" type="pres">
      <dgm:prSet presAssocID="{881FBB0B-056E-482F-986F-E456BBD8CBF6}" presName="FiveConn_1-2" presStyleLbl="fgAccFollowNode1" presStyleIdx="0" presStyleCnt="4">
        <dgm:presLayoutVars>
          <dgm:bulletEnabled val="1"/>
        </dgm:presLayoutVars>
      </dgm:prSet>
      <dgm:spPr/>
    </dgm:pt>
    <dgm:pt modelId="{0AB7EEC4-4475-4D43-B1D7-EE87101EF752}" type="pres">
      <dgm:prSet presAssocID="{881FBB0B-056E-482F-986F-E456BBD8CBF6}" presName="FiveConn_2-3" presStyleLbl="fgAccFollowNode1" presStyleIdx="1" presStyleCnt="4">
        <dgm:presLayoutVars>
          <dgm:bulletEnabled val="1"/>
        </dgm:presLayoutVars>
      </dgm:prSet>
      <dgm:spPr/>
    </dgm:pt>
    <dgm:pt modelId="{201BB643-4F60-4878-908C-C2538B7FB896}" type="pres">
      <dgm:prSet presAssocID="{881FBB0B-056E-482F-986F-E456BBD8CBF6}" presName="FiveConn_3-4" presStyleLbl="fgAccFollowNode1" presStyleIdx="2" presStyleCnt="4">
        <dgm:presLayoutVars>
          <dgm:bulletEnabled val="1"/>
        </dgm:presLayoutVars>
      </dgm:prSet>
      <dgm:spPr/>
    </dgm:pt>
    <dgm:pt modelId="{529F1321-5F87-4164-8076-11662A94D666}" type="pres">
      <dgm:prSet presAssocID="{881FBB0B-056E-482F-986F-E456BBD8CBF6}" presName="FiveConn_4-5" presStyleLbl="fgAccFollowNode1" presStyleIdx="3" presStyleCnt="4">
        <dgm:presLayoutVars>
          <dgm:bulletEnabled val="1"/>
        </dgm:presLayoutVars>
      </dgm:prSet>
      <dgm:spPr/>
    </dgm:pt>
    <dgm:pt modelId="{68CD838D-5D0F-450F-94FF-82233E16E0C3}" type="pres">
      <dgm:prSet presAssocID="{881FBB0B-056E-482F-986F-E456BBD8CBF6}" presName="FiveNodes_1_text" presStyleLbl="node1" presStyleIdx="4" presStyleCnt="5">
        <dgm:presLayoutVars>
          <dgm:bulletEnabled val="1"/>
        </dgm:presLayoutVars>
      </dgm:prSet>
      <dgm:spPr/>
    </dgm:pt>
    <dgm:pt modelId="{818BA93B-36EB-4C2E-B38C-839C5E3E5FC5}" type="pres">
      <dgm:prSet presAssocID="{881FBB0B-056E-482F-986F-E456BBD8CBF6}" presName="FiveNodes_2_text" presStyleLbl="node1" presStyleIdx="4" presStyleCnt="5">
        <dgm:presLayoutVars>
          <dgm:bulletEnabled val="1"/>
        </dgm:presLayoutVars>
      </dgm:prSet>
      <dgm:spPr/>
    </dgm:pt>
    <dgm:pt modelId="{F1AFE02D-2885-4057-9435-A0B05299F4B9}" type="pres">
      <dgm:prSet presAssocID="{881FBB0B-056E-482F-986F-E456BBD8CBF6}" presName="FiveNodes_3_text" presStyleLbl="node1" presStyleIdx="4" presStyleCnt="5">
        <dgm:presLayoutVars>
          <dgm:bulletEnabled val="1"/>
        </dgm:presLayoutVars>
      </dgm:prSet>
      <dgm:spPr/>
    </dgm:pt>
    <dgm:pt modelId="{345DCA04-F575-4833-9127-6E0CDFD65219}" type="pres">
      <dgm:prSet presAssocID="{881FBB0B-056E-482F-986F-E456BBD8CBF6}" presName="FiveNodes_4_text" presStyleLbl="node1" presStyleIdx="4" presStyleCnt="5">
        <dgm:presLayoutVars>
          <dgm:bulletEnabled val="1"/>
        </dgm:presLayoutVars>
      </dgm:prSet>
      <dgm:spPr/>
    </dgm:pt>
    <dgm:pt modelId="{AFEF17EC-60B7-4964-9203-A169D007FF79}" type="pres">
      <dgm:prSet presAssocID="{881FBB0B-056E-482F-986F-E456BBD8CBF6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40B6B05-042E-48D9-9157-E2E8DCD6D37E}" srcId="{881FBB0B-056E-482F-986F-E456BBD8CBF6}" destId="{2B3AB35B-2C33-41EB-B5E9-AB0A14340D31}" srcOrd="5" destOrd="0" parTransId="{99053F70-9579-4C67-92A4-B87529189C4B}" sibTransId="{FE7B46F3-3C53-4358-88EE-7900D158A24C}"/>
    <dgm:cxn modelId="{6DDBB007-40D4-4790-9D67-5B7B8A6675A9}" type="presOf" srcId="{71BBC9C7-A0BF-4417-8F50-784D7514B0D1}" destId="{F1AFE02D-2885-4057-9435-A0B05299F4B9}" srcOrd="1" destOrd="0" presId="urn:microsoft.com/office/officeart/2005/8/layout/vProcess5"/>
    <dgm:cxn modelId="{F65B081D-AF5B-4753-9CA5-6DA96DB4CD11}" srcId="{881FBB0B-056E-482F-986F-E456BBD8CBF6}" destId="{C934C42B-AE41-43BC-B7BE-C152455196B9}" srcOrd="4" destOrd="0" parTransId="{BD1D7182-AF88-4AD2-A554-C88F5526DA9F}" sibTransId="{29F978F2-9A19-4D02-95F6-975846311F57}"/>
    <dgm:cxn modelId="{D2F86034-5FFF-4420-9866-B7C2A80C8111}" type="presOf" srcId="{71BBC9C7-A0BF-4417-8F50-784D7514B0D1}" destId="{79D38EE5-642A-4C00-8C4F-685A21A4D899}" srcOrd="0" destOrd="0" presId="urn:microsoft.com/office/officeart/2005/8/layout/vProcess5"/>
    <dgm:cxn modelId="{C7639736-C952-41CC-8724-C8B12B8745CF}" type="presOf" srcId="{71D496FD-160C-4C50-AC85-DFDB57BF76B1}" destId="{B11A7DE5-4A8A-460D-B51E-04801866EBE6}" srcOrd="0" destOrd="0" presId="urn:microsoft.com/office/officeart/2005/8/layout/vProcess5"/>
    <dgm:cxn modelId="{29D0053C-FA0B-4484-B301-EB29D0FC9711}" type="presOf" srcId="{C934C42B-AE41-43BC-B7BE-C152455196B9}" destId="{AFEF17EC-60B7-4964-9203-A169D007FF79}" srcOrd="1" destOrd="0" presId="urn:microsoft.com/office/officeart/2005/8/layout/vProcess5"/>
    <dgm:cxn modelId="{6C035540-FDCF-4766-B7FE-285701D1CB89}" type="presOf" srcId="{881FBB0B-056E-482F-986F-E456BBD8CBF6}" destId="{9B00956F-6108-46B2-AA21-8C784C1FFE3C}" srcOrd="0" destOrd="0" presId="urn:microsoft.com/office/officeart/2005/8/layout/vProcess5"/>
    <dgm:cxn modelId="{5A7DC154-3DFB-476D-BFE3-95A05083804A}" srcId="{881FBB0B-056E-482F-986F-E456BBD8CBF6}" destId="{D3D09E7D-C3C3-4878-82BB-FF93D0B9A7E4}" srcOrd="1" destOrd="0" parTransId="{19A9B341-3526-4EB8-AA18-1A2A85F59EB2}" sibTransId="{C49768DD-F95B-4F5F-ADD5-E140BF634C87}"/>
    <dgm:cxn modelId="{B3E7D46A-C6F3-4316-AA73-BF670F43FCD1}" type="presOf" srcId="{E0C005F4-FA62-41E3-BCB7-217B30DAFBB8}" destId="{27512545-F753-4453-82C4-CFA8E4AB8C4E}" srcOrd="0" destOrd="0" presId="urn:microsoft.com/office/officeart/2005/8/layout/vProcess5"/>
    <dgm:cxn modelId="{15BA336C-6E0C-491A-B52A-75436C85A918}" srcId="{881FBB0B-056E-482F-986F-E456BBD8CBF6}" destId="{E0C005F4-FA62-41E3-BCB7-217B30DAFBB8}" srcOrd="3" destOrd="0" parTransId="{7A0016B8-0F10-4897-BC1B-523D5DA4946D}" sibTransId="{CCADB883-EA64-40C9-8084-2B1D3B043CFC}"/>
    <dgm:cxn modelId="{6E732D76-76E9-4513-987C-2F52D7FFC837}" type="presOf" srcId="{E553212B-0788-40F9-BF8B-C4EDE04980CF}" destId="{68CD838D-5D0F-450F-94FF-82233E16E0C3}" srcOrd="1" destOrd="0" presId="urn:microsoft.com/office/officeart/2005/8/layout/vProcess5"/>
    <dgm:cxn modelId="{30DCFA86-031F-4D45-99DC-107FDEC9E757}" type="presOf" srcId="{D3D09E7D-C3C3-4878-82BB-FF93D0B9A7E4}" destId="{ECC0C947-F2DE-4582-B0AA-160526FC88F1}" srcOrd="0" destOrd="0" presId="urn:microsoft.com/office/officeart/2005/8/layout/vProcess5"/>
    <dgm:cxn modelId="{058DF888-8A96-49E1-B920-9CD83A4C50BF}" srcId="{881FBB0B-056E-482F-986F-E456BBD8CBF6}" destId="{71BBC9C7-A0BF-4417-8F50-784D7514B0D1}" srcOrd="2" destOrd="0" parTransId="{B3BD8F03-77B5-450E-9780-457F3A64A399}" sibTransId="{1D8DFD14-AC26-415F-A67D-BF0B58C7DCED}"/>
    <dgm:cxn modelId="{E0F4EC94-78C6-42ED-A88B-58B12B15D579}" type="presOf" srcId="{CCADB883-EA64-40C9-8084-2B1D3B043CFC}" destId="{529F1321-5F87-4164-8076-11662A94D666}" srcOrd="0" destOrd="0" presId="urn:microsoft.com/office/officeart/2005/8/layout/vProcess5"/>
    <dgm:cxn modelId="{29A74997-24FE-4953-AD1C-2FC0C6D9DD13}" type="presOf" srcId="{E553212B-0788-40F9-BF8B-C4EDE04980CF}" destId="{F76D15C4-A0B9-4178-93F3-528D770C17BF}" srcOrd="0" destOrd="0" presId="urn:microsoft.com/office/officeart/2005/8/layout/vProcess5"/>
    <dgm:cxn modelId="{75D1909B-C53F-4245-8850-69E6DF07B2C9}" srcId="{881FBB0B-056E-482F-986F-E456BBD8CBF6}" destId="{889E8380-F2B2-457E-8F04-66A15CB9B5A1}" srcOrd="6" destOrd="0" parTransId="{54DE6702-DA44-455F-87E2-EC50D38EC40C}" sibTransId="{90805A5D-6637-4EEF-9B16-FE17E2DDAAA0}"/>
    <dgm:cxn modelId="{47FB40C4-4B15-4948-86BB-45ABD504C388}" type="presOf" srcId="{D3D09E7D-C3C3-4878-82BB-FF93D0B9A7E4}" destId="{818BA93B-36EB-4C2E-B38C-839C5E3E5FC5}" srcOrd="1" destOrd="0" presId="urn:microsoft.com/office/officeart/2005/8/layout/vProcess5"/>
    <dgm:cxn modelId="{C72FCBC7-FFE3-4967-B5F0-42C098D1FF45}" type="presOf" srcId="{C49768DD-F95B-4F5F-ADD5-E140BF634C87}" destId="{0AB7EEC4-4475-4D43-B1D7-EE87101EF752}" srcOrd="0" destOrd="0" presId="urn:microsoft.com/office/officeart/2005/8/layout/vProcess5"/>
    <dgm:cxn modelId="{62A0EED3-B157-4CDD-A803-E76FD480CC7B}" type="presOf" srcId="{1D8DFD14-AC26-415F-A67D-BF0B58C7DCED}" destId="{201BB643-4F60-4878-908C-C2538B7FB896}" srcOrd="0" destOrd="0" presId="urn:microsoft.com/office/officeart/2005/8/layout/vProcess5"/>
    <dgm:cxn modelId="{511797DF-CD81-4A89-AA3D-182CA2B5144B}" srcId="{881FBB0B-056E-482F-986F-E456BBD8CBF6}" destId="{E553212B-0788-40F9-BF8B-C4EDE04980CF}" srcOrd="0" destOrd="0" parTransId="{FA8D5A69-4C26-4C47-9784-55BFEF328CE2}" sibTransId="{71D496FD-160C-4C50-AC85-DFDB57BF76B1}"/>
    <dgm:cxn modelId="{F60975E1-6799-40A0-8C50-A5C3213F29B6}" srcId="{881FBB0B-056E-482F-986F-E456BBD8CBF6}" destId="{CC5C5AD2-C769-46B7-9F60-76CC63358D21}" srcOrd="7" destOrd="0" parTransId="{0C85D05C-E389-42EB-B683-3D20C5460DA9}" sibTransId="{AD8C13B6-5D13-47D8-9C55-16798F7DC200}"/>
    <dgm:cxn modelId="{3207DEF8-1542-4E24-9925-3C771E9745FE}" type="presOf" srcId="{E0C005F4-FA62-41E3-BCB7-217B30DAFBB8}" destId="{345DCA04-F575-4833-9127-6E0CDFD65219}" srcOrd="1" destOrd="0" presId="urn:microsoft.com/office/officeart/2005/8/layout/vProcess5"/>
    <dgm:cxn modelId="{C27ED5FC-CE16-4DC6-B311-72C9943391B7}" type="presOf" srcId="{C934C42B-AE41-43BC-B7BE-C152455196B9}" destId="{29E1F467-5336-4D60-B61D-D025DAA0999F}" srcOrd="0" destOrd="0" presId="urn:microsoft.com/office/officeart/2005/8/layout/vProcess5"/>
    <dgm:cxn modelId="{3E99C694-D646-444B-B62B-649F43D56A63}" type="presParOf" srcId="{9B00956F-6108-46B2-AA21-8C784C1FFE3C}" destId="{8A1860AC-45E0-473B-8FB2-AF77677AFC1D}" srcOrd="0" destOrd="0" presId="urn:microsoft.com/office/officeart/2005/8/layout/vProcess5"/>
    <dgm:cxn modelId="{07A91D01-E117-48DD-ADAD-52243F66C51C}" type="presParOf" srcId="{9B00956F-6108-46B2-AA21-8C784C1FFE3C}" destId="{F76D15C4-A0B9-4178-93F3-528D770C17BF}" srcOrd="1" destOrd="0" presId="urn:microsoft.com/office/officeart/2005/8/layout/vProcess5"/>
    <dgm:cxn modelId="{E427E8A9-01AA-44F2-B5D6-6C31298B15A0}" type="presParOf" srcId="{9B00956F-6108-46B2-AA21-8C784C1FFE3C}" destId="{ECC0C947-F2DE-4582-B0AA-160526FC88F1}" srcOrd="2" destOrd="0" presId="urn:microsoft.com/office/officeart/2005/8/layout/vProcess5"/>
    <dgm:cxn modelId="{77084574-06C6-469B-B8BC-C13C193C045C}" type="presParOf" srcId="{9B00956F-6108-46B2-AA21-8C784C1FFE3C}" destId="{79D38EE5-642A-4C00-8C4F-685A21A4D899}" srcOrd="3" destOrd="0" presId="urn:microsoft.com/office/officeart/2005/8/layout/vProcess5"/>
    <dgm:cxn modelId="{CD672EBD-C585-492E-8613-2D1BACCA9652}" type="presParOf" srcId="{9B00956F-6108-46B2-AA21-8C784C1FFE3C}" destId="{27512545-F753-4453-82C4-CFA8E4AB8C4E}" srcOrd="4" destOrd="0" presId="urn:microsoft.com/office/officeart/2005/8/layout/vProcess5"/>
    <dgm:cxn modelId="{04DE969D-B898-446E-B71A-4638661BC50A}" type="presParOf" srcId="{9B00956F-6108-46B2-AA21-8C784C1FFE3C}" destId="{29E1F467-5336-4D60-B61D-D025DAA0999F}" srcOrd="5" destOrd="0" presId="urn:microsoft.com/office/officeart/2005/8/layout/vProcess5"/>
    <dgm:cxn modelId="{AFED6641-F4E6-4BD7-951E-38BA69903A94}" type="presParOf" srcId="{9B00956F-6108-46B2-AA21-8C784C1FFE3C}" destId="{B11A7DE5-4A8A-460D-B51E-04801866EBE6}" srcOrd="6" destOrd="0" presId="urn:microsoft.com/office/officeart/2005/8/layout/vProcess5"/>
    <dgm:cxn modelId="{E74E0E7B-EF3C-4E8A-85D2-303550A7B65E}" type="presParOf" srcId="{9B00956F-6108-46B2-AA21-8C784C1FFE3C}" destId="{0AB7EEC4-4475-4D43-B1D7-EE87101EF752}" srcOrd="7" destOrd="0" presId="urn:microsoft.com/office/officeart/2005/8/layout/vProcess5"/>
    <dgm:cxn modelId="{923C35F0-622F-4725-ADD9-E58051754E8F}" type="presParOf" srcId="{9B00956F-6108-46B2-AA21-8C784C1FFE3C}" destId="{201BB643-4F60-4878-908C-C2538B7FB896}" srcOrd="8" destOrd="0" presId="urn:microsoft.com/office/officeart/2005/8/layout/vProcess5"/>
    <dgm:cxn modelId="{7A074B61-F0F0-4E41-84F1-12661AB2C7C1}" type="presParOf" srcId="{9B00956F-6108-46B2-AA21-8C784C1FFE3C}" destId="{529F1321-5F87-4164-8076-11662A94D666}" srcOrd="9" destOrd="0" presId="urn:microsoft.com/office/officeart/2005/8/layout/vProcess5"/>
    <dgm:cxn modelId="{DA9B06EC-8B67-435F-AC43-41998C119189}" type="presParOf" srcId="{9B00956F-6108-46B2-AA21-8C784C1FFE3C}" destId="{68CD838D-5D0F-450F-94FF-82233E16E0C3}" srcOrd="10" destOrd="0" presId="urn:microsoft.com/office/officeart/2005/8/layout/vProcess5"/>
    <dgm:cxn modelId="{C242D810-171C-4A18-A61E-2C1D50DC3FD2}" type="presParOf" srcId="{9B00956F-6108-46B2-AA21-8C784C1FFE3C}" destId="{818BA93B-36EB-4C2E-B38C-839C5E3E5FC5}" srcOrd="11" destOrd="0" presId="urn:microsoft.com/office/officeart/2005/8/layout/vProcess5"/>
    <dgm:cxn modelId="{BB6E54A0-97B1-4C7D-B9CD-591805F222DF}" type="presParOf" srcId="{9B00956F-6108-46B2-AA21-8C784C1FFE3C}" destId="{F1AFE02D-2885-4057-9435-A0B05299F4B9}" srcOrd="12" destOrd="0" presId="urn:microsoft.com/office/officeart/2005/8/layout/vProcess5"/>
    <dgm:cxn modelId="{E0FBFDDD-05BF-4B8A-B590-A30C6F7DCCC5}" type="presParOf" srcId="{9B00956F-6108-46B2-AA21-8C784C1FFE3C}" destId="{345DCA04-F575-4833-9127-6E0CDFD65219}" srcOrd="13" destOrd="0" presId="urn:microsoft.com/office/officeart/2005/8/layout/vProcess5"/>
    <dgm:cxn modelId="{67C1094D-8730-47F7-A293-B6A8DB46F6FC}" type="presParOf" srcId="{9B00956F-6108-46B2-AA21-8C784C1FFE3C}" destId="{AFEF17EC-60B7-4964-9203-A169D007FF7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D15C4-A0B9-4178-93F3-528D770C17BF}">
      <dsp:nvSpPr>
        <dsp:cNvPr id="0" name=""/>
        <dsp:cNvSpPr/>
      </dsp:nvSpPr>
      <dsp:spPr>
        <a:xfrm>
          <a:off x="0" y="0"/>
          <a:ext cx="6739127" cy="77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Maandbegroting</a:t>
          </a:r>
        </a:p>
      </dsp:txBody>
      <dsp:txXfrm>
        <a:off x="22720" y="22720"/>
        <a:ext cx="5811310" cy="730275"/>
      </dsp:txXfrm>
    </dsp:sp>
    <dsp:sp modelId="{ECC0C947-F2DE-4582-B0AA-160526FC88F1}">
      <dsp:nvSpPr>
        <dsp:cNvPr id="0" name=""/>
        <dsp:cNvSpPr/>
      </dsp:nvSpPr>
      <dsp:spPr>
        <a:xfrm>
          <a:off x="503246" y="883454"/>
          <a:ext cx="6739127" cy="77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Trek de inkomsten en uitgaven</a:t>
          </a:r>
        </a:p>
      </dsp:txBody>
      <dsp:txXfrm>
        <a:off x="525966" y="906174"/>
        <a:ext cx="5686225" cy="730275"/>
      </dsp:txXfrm>
    </dsp:sp>
    <dsp:sp modelId="{79D38EE5-642A-4C00-8C4F-685A21A4D899}">
      <dsp:nvSpPr>
        <dsp:cNvPr id="0" name=""/>
        <dsp:cNvSpPr/>
      </dsp:nvSpPr>
      <dsp:spPr>
        <a:xfrm>
          <a:off x="1006493" y="1766908"/>
          <a:ext cx="6739127" cy="77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Weet of je geeld overhoudt</a:t>
          </a:r>
        </a:p>
      </dsp:txBody>
      <dsp:txXfrm>
        <a:off x="1029213" y="1789628"/>
        <a:ext cx="5686225" cy="730275"/>
      </dsp:txXfrm>
    </dsp:sp>
    <dsp:sp modelId="{27512545-F753-4453-82C4-CFA8E4AB8C4E}">
      <dsp:nvSpPr>
        <dsp:cNvPr id="0" name=""/>
        <dsp:cNvSpPr/>
      </dsp:nvSpPr>
      <dsp:spPr>
        <a:xfrm>
          <a:off x="1509739" y="2650362"/>
          <a:ext cx="6739127" cy="77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Gebruik dat bedrag om de achterstanden te betalen</a:t>
          </a:r>
        </a:p>
      </dsp:txBody>
      <dsp:txXfrm>
        <a:off x="1532459" y="2673082"/>
        <a:ext cx="5686225" cy="730275"/>
      </dsp:txXfrm>
    </dsp:sp>
    <dsp:sp modelId="{29E1F467-5336-4D60-B61D-D025DAA0999F}">
      <dsp:nvSpPr>
        <dsp:cNvPr id="0" name=""/>
        <dsp:cNvSpPr/>
      </dsp:nvSpPr>
      <dsp:spPr>
        <a:xfrm>
          <a:off x="2012986" y="3533817"/>
          <a:ext cx="6739127" cy="775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Bel &amp; Spreek met alle instanties</a:t>
          </a:r>
        </a:p>
      </dsp:txBody>
      <dsp:txXfrm>
        <a:off x="2035706" y="3556537"/>
        <a:ext cx="5686225" cy="730275"/>
      </dsp:txXfrm>
    </dsp:sp>
    <dsp:sp modelId="{B11A7DE5-4A8A-460D-B51E-04801866EBE6}">
      <dsp:nvSpPr>
        <dsp:cNvPr id="0" name=""/>
        <dsp:cNvSpPr/>
      </dsp:nvSpPr>
      <dsp:spPr>
        <a:xfrm>
          <a:off x="6234912" y="566703"/>
          <a:ext cx="504215" cy="504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6348360" y="566703"/>
        <a:ext cx="277319" cy="379422"/>
      </dsp:txXfrm>
    </dsp:sp>
    <dsp:sp modelId="{0AB7EEC4-4475-4D43-B1D7-EE87101EF752}">
      <dsp:nvSpPr>
        <dsp:cNvPr id="0" name=""/>
        <dsp:cNvSpPr/>
      </dsp:nvSpPr>
      <dsp:spPr>
        <a:xfrm>
          <a:off x="6738158" y="1450157"/>
          <a:ext cx="504215" cy="504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6851606" y="1450157"/>
        <a:ext cx="277319" cy="379422"/>
      </dsp:txXfrm>
    </dsp:sp>
    <dsp:sp modelId="{201BB643-4F60-4878-908C-C2538B7FB896}">
      <dsp:nvSpPr>
        <dsp:cNvPr id="0" name=""/>
        <dsp:cNvSpPr/>
      </dsp:nvSpPr>
      <dsp:spPr>
        <a:xfrm>
          <a:off x="7241405" y="2320683"/>
          <a:ext cx="504215" cy="504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7354853" y="2320683"/>
        <a:ext cx="277319" cy="379422"/>
      </dsp:txXfrm>
    </dsp:sp>
    <dsp:sp modelId="{529F1321-5F87-4164-8076-11662A94D666}">
      <dsp:nvSpPr>
        <dsp:cNvPr id="0" name=""/>
        <dsp:cNvSpPr/>
      </dsp:nvSpPr>
      <dsp:spPr>
        <a:xfrm>
          <a:off x="7744652" y="3212756"/>
          <a:ext cx="504215" cy="504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300" kern="1200"/>
        </a:p>
      </dsp:txBody>
      <dsp:txXfrm>
        <a:off x="7858100" y="3212756"/>
        <a:ext cx="277319" cy="379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42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6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93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12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48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348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32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1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722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693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194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2EED-91C4-4B08-910F-7A868D8740CC}" type="datetimeFigureOut">
              <a:rPr lang="nl-NL" smtClean="0"/>
              <a:t>02-02-2022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10DC-CA4E-41D6-A761-0EAC871474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782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0wUzCQ5jQz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PIgqKkKf_R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1087" y="816810"/>
            <a:ext cx="8605435" cy="2687527"/>
          </a:xfrm>
          <a:prstGeom prst="rect">
            <a:avLst/>
          </a:prstGeom>
        </p:spPr>
      </p:pic>
      <p:sp>
        <p:nvSpPr>
          <p:cNvPr id="6" name="Ondertitel 5">
            <a:extLst>
              <a:ext uri="{FF2B5EF4-FFF2-40B4-BE49-F238E27FC236}">
                <a16:creationId xmlns:a16="http://schemas.microsoft.com/office/drawing/2014/main" id="{28FFFDDC-B180-D64A-A907-1411DD30B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29368"/>
            <a:ext cx="9144000" cy="2050618"/>
          </a:xfrm>
        </p:spPr>
        <p:txBody>
          <a:bodyPr>
            <a:noAutofit/>
          </a:bodyPr>
          <a:lstStyle/>
          <a:p>
            <a:r>
              <a:rPr lang="nl-NL" sz="6000" dirty="0"/>
              <a:t>Informatiesessie</a:t>
            </a:r>
          </a:p>
          <a:p>
            <a:r>
              <a:rPr lang="nl-NL" sz="8000" dirty="0"/>
              <a:t>Omgaan met geld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965981-6DAE-7044-B7B6-6D8C767E3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399" y="174119"/>
            <a:ext cx="1427613" cy="14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4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Inkomsten &amp; Uitgaven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pic>
        <p:nvPicPr>
          <p:cNvPr id="7170" name="Picture 2" descr="Hoe zit het met inkomsten en uitgaven? | Default | hln.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72" y="2437641"/>
            <a:ext cx="6096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7FE7668-56FF-EA42-B29F-1BAB0978B3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Inkomsten</a:t>
            </a:r>
          </a:p>
        </p:txBody>
      </p:sp>
      <p:sp>
        <p:nvSpPr>
          <p:cNvPr id="5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Inkomsten van de gemeente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Belastingdienst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Salaris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200" dirty="0">
                <a:hlinkClick r:id="rId2"/>
              </a:rPr>
              <a:t>(6) Inkomen (Economiepagina.com) - YouTube</a:t>
            </a: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7A5E2E-3A77-A140-B0FE-00BFF99F1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33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Nieuwe woorden </a:t>
            </a:r>
          </a:p>
        </p:txBody>
      </p:sp>
      <p:sp>
        <p:nvSpPr>
          <p:cNvPr id="6" name="Rechthoek 5"/>
          <p:cNvSpPr/>
          <p:nvPr/>
        </p:nvSpPr>
        <p:spPr>
          <a:xfrm>
            <a:off x="871535" y="1820011"/>
            <a:ext cx="513597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dirty="0"/>
              <a:t>Vaardigheden = skills </a:t>
            </a:r>
          </a:p>
          <a:p>
            <a:r>
              <a:rPr lang="nl-NL" sz="2200" dirty="0"/>
              <a:t>Financiële = financial</a:t>
            </a:r>
          </a:p>
          <a:p>
            <a:r>
              <a:rPr lang="nl-NL" sz="2200" dirty="0"/>
              <a:t>Rekeningen = accounts</a:t>
            </a:r>
          </a:p>
          <a:p>
            <a:r>
              <a:rPr lang="nl-NL" sz="2200" dirty="0"/>
              <a:t>Toekenningen = </a:t>
            </a:r>
            <a:r>
              <a:rPr lang="nl-NL" sz="2200" dirty="0" err="1"/>
              <a:t>awards</a:t>
            </a:r>
            <a:endParaRPr lang="nl-NL" sz="2200" dirty="0"/>
          </a:p>
          <a:p>
            <a:r>
              <a:rPr lang="nl-NL" sz="2200" dirty="0"/>
              <a:t>Bezwaar = </a:t>
            </a:r>
            <a:r>
              <a:rPr lang="nl-NL" sz="2200" dirty="0" err="1"/>
              <a:t>objection</a:t>
            </a:r>
            <a:endParaRPr lang="nl-NL" sz="2200" dirty="0"/>
          </a:p>
          <a:p>
            <a:r>
              <a:rPr lang="nl-NL" sz="2200" dirty="0"/>
              <a:t>Bewaren = save </a:t>
            </a:r>
          </a:p>
          <a:p>
            <a:r>
              <a:rPr lang="nl-NL" sz="2200" dirty="0"/>
              <a:t>Arbeidscontract = </a:t>
            </a:r>
            <a:r>
              <a:rPr lang="nl-NL" sz="2200" dirty="0" err="1"/>
              <a:t>work</a:t>
            </a:r>
            <a:r>
              <a:rPr lang="nl-NL" sz="2200" dirty="0"/>
              <a:t> contract </a:t>
            </a:r>
          </a:p>
          <a:p>
            <a:r>
              <a:rPr lang="nl-NL" sz="2200" dirty="0"/>
              <a:t>Uitkering = </a:t>
            </a:r>
            <a:r>
              <a:rPr lang="nl-NL" sz="2200" dirty="0" err="1"/>
              <a:t>dole</a:t>
            </a:r>
            <a:endParaRPr lang="nl-NL" sz="2200" dirty="0"/>
          </a:p>
          <a:p>
            <a:r>
              <a:rPr lang="nl-NL" sz="2200" dirty="0"/>
              <a:t>Belasting = </a:t>
            </a:r>
            <a:r>
              <a:rPr lang="nl-NL" sz="2200" dirty="0" err="1"/>
              <a:t>tax</a:t>
            </a:r>
            <a:r>
              <a:rPr lang="nl-NL" sz="2200" dirty="0"/>
              <a:t> </a:t>
            </a:r>
          </a:p>
          <a:p>
            <a:r>
              <a:rPr lang="nl-NL" sz="2200" dirty="0"/>
              <a:t>Huur = rent </a:t>
            </a:r>
          </a:p>
          <a:p>
            <a:r>
              <a:rPr lang="nl-NL" sz="2200" dirty="0"/>
              <a:t>Verzekering = Insurance</a:t>
            </a:r>
          </a:p>
          <a:p>
            <a:r>
              <a:rPr lang="nl-NL" sz="2200" dirty="0"/>
              <a:t>Abonnementen = </a:t>
            </a:r>
            <a:r>
              <a:rPr lang="nl-NL" sz="2200" dirty="0" err="1"/>
              <a:t>subscriptions</a:t>
            </a:r>
            <a:endParaRPr lang="nl-NL" sz="2200" dirty="0"/>
          </a:p>
          <a:p>
            <a:r>
              <a:rPr lang="nl-NL" sz="2200" dirty="0"/>
              <a:t>Betaal = </a:t>
            </a:r>
            <a:r>
              <a:rPr lang="nl-NL" sz="2200" dirty="0" err="1"/>
              <a:t>Pay</a:t>
            </a:r>
            <a:endParaRPr lang="nl-NL" sz="2200" dirty="0"/>
          </a:p>
        </p:txBody>
      </p:sp>
      <p:sp>
        <p:nvSpPr>
          <p:cNvPr id="7" name="Rechthoek 6"/>
          <p:cNvSpPr/>
          <p:nvPr/>
        </p:nvSpPr>
        <p:spPr>
          <a:xfrm>
            <a:off x="6007510" y="1820011"/>
            <a:ext cx="6096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200" dirty="0"/>
              <a:t>Bankafschriften = Bank statements</a:t>
            </a:r>
          </a:p>
          <a:p>
            <a:r>
              <a:rPr lang="nl-NL" sz="2200" dirty="0"/>
              <a:t>Leningen = </a:t>
            </a:r>
            <a:r>
              <a:rPr lang="nl-NL" sz="2200" dirty="0" err="1"/>
              <a:t>loans</a:t>
            </a:r>
            <a:endParaRPr lang="nl-NL" sz="2200" dirty="0"/>
          </a:p>
          <a:p>
            <a:r>
              <a:rPr lang="nl-NL" sz="2200" dirty="0"/>
              <a:t>Perforator = Hole </a:t>
            </a:r>
            <a:r>
              <a:rPr lang="nl-NL" sz="2200" dirty="0" err="1"/>
              <a:t>puncher</a:t>
            </a:r>
            <a:endParaRPr lang="nl-NL" sz="2200" dirty="0"/>
          </a:p>
          <a:p>
            <a:r>
              <a:rPr lang="nl-NL" sz="2200" dirty="0"/>
              <a:t>Map = folder</a:t>
            </a:r>
          </a:p>
          <a:p>
            <a:r>
              <a:rPr lang="nl-NL" sz="2200" dirty="0"/>
              <a:t>Er niet eens zijn = </a:t>
            </a:r>
            <a:r>
              <a:rPr lang="nl-NL" sz="2200" dirty="0" err="1"/>
              <a:t>disagree</a:t>
            </a:r>
            <a:endParaRPr lang="nl-NL" sz="2200" dirty="0"/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Inkome</a:t>
            </a:r>
            <a:r>
              <a:rPr lang="en-US" sz="2200" dirty="0"/>
              <a:t> = income 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Hoeveelheid</a:t>
            </a:r>
            <a:r>
              <a:rPr lang="en-US" sz="2200" dirty="0"/>
              <a:t> = quantity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Gemeente</a:t>
            </a:r>
            <a:r>
              <a:rPr lang="en-US" sz="2200" dirty="0"/>
              <a:t> = municipality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Schulden</a:t>
            </a:r>
            <a:r>
              <a:rPr lang="en-US" sz="2200" dirty="0"/>
              <a:t> = debt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Omstandigheden</a:t>
            </a:r>
            <a:r>
              <a:rPr lang="en-US" sz="2200" dirty="0"/>
              <a:t> = Circumstances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Tegemoetkoming</a:t>
            </a:r>
            <a:r>
              <a:rPr lang="en-US" sz="2200" dirty="0"/>
              <a:t> = Contribution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/>
              <a:t>Arbeid = work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 err="1"/>
              <a:t>Bijzondere</a:t>
            </a:r>
            <a:r>
              <a:rPr lang="en-US" sz="2200" dirty="0"/>
              <a:t> </a:t>
            </a:r>
            <a:r>
              <a:rPr lang="en-US" sz="2200" dirty="0" err="1"/>
              <a:t>bijstand</a:t>
            </a:r>
            <a:r>
              <a:rPr lang="en-US" sz="2200" dirty="0"/>
              <a:t> = special assistance</a:t>
            </a:r>
          </a:p>
          <a:p>
            <a:pPr lvl="0">
              <a:spcBef>
                <a:spcPts val="0"/>
              </a:spcBef>
              <a:buNone/>
            </a:pPr>
            <a:r>
              <a:rPr lang="en-US" sz="2200" dirty="0"/>
              <a:t>65-plussers = old people</a:t>
            </a:r>
          </a:p>
          <a:p>
            <a:endParaRPr lang="nl-NL" sz="2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43A054A-41BD-854B-A11D-98876D3CC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13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Uitgaven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6" name="Shape 146"/>
          <p:cNvSpPr txBox="1">
            <a:spLocks/>
          </p:cNvSpPr>
          <p:nvPr/>
        </p:nvSpPr>
        <p:spPr>
          <a:xfrm>
            <a:off x="990600" y="17452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Vaste lasten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Boodschappen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Huishoudelijk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200" dirty="0">
                <a:hlinkClick r:id="rId2"/>
              </a:rPr>
              <a:t>http://www.youtube.com/watch?v=PIgqKkKf_Ro</a:t>
            </a: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FBD0E71-1375-B548-BA6A-D85331C34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78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Verzekeren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3" name="Rechthoek 2"/>
          <p:cNvSpPr/>
          <p:nvPr/>
        </p:nvSpPr>
        <p:spPr>
          <a:xfrm>
            <a:off x="838200" y="2049846"/>
            <a:ext cx="1078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000" dirty="0">
                <a:latin typeface="+mj-lt"/>
                <a:ea typeface="+mj-ea"/>
                <a:cs typeface="+mj-cs"/>
              </a:rPr>
              <a:t>Een verzekering is een contract met een bedrijf.</a:t>
            </a:r>
            <a:br>
              <a:rPr lang="nl-NL" sz="3000" dirty="0">
                <a:latin typeface="+mj-lt"/>
                <a:ea typeface="+mj-ea"/>
                <a:cs typeface="+mj-cs"/>
              </a:rPr>
            </a:br>
            <a:r>
              <a:rPr lang="nl-NL" sz="3000" dirty="0">
                <a:latin typeface="+mj-lt"/>
                <a:ea typeface="+mj-ea"/>
                <a:cs typeface="+mj-cs"/>
              </a:rPr>
              <a:t>Zo’n bedrijf heet een verzekeringsmaatschappij</a:t>
            </a:r>
          </a:p>
          <a:p>
            <a:endParaRPr lang="nl-NL" sz="30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000" dirty="0">
                <a:latin typeface="+mj-lt"/>
                <a:ea typeface="+mj-ea"/>
                <a:cs typeface="+mj-cs"/>
              </a:rPr>
              <a:t>De verzekeringsmaatschappij betaalt geld als jou iets overkomt wat je van tevoren niet wist dat ging gebeuren</a:t>
            </a:r>
          </a:p>
          <a:p>
            <a:endParaRPr lang="nl-NL" sz="30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nl-NL" sz="3000" dirty="0">
                <a:latin typeface="+mj-lt"/>
                <a:ea typeface="+mj-ea"/>
                <a:cs typeface="+mj-cs"/>
              </a:rPr>
              <a:t>Voor een verzekering betaal je premie (= geld). </a:t>
            </a:r>
            <a:br>
              <a:rPr lang="nl-NL" sz="3000" dirty="0">
                <a:latin typeface="+mj-lt"/>
                <a:ea typeface="+mj-ea"/>
                <a:cs typeface="+mj-cs"/>
              </a:rPr>
            </a:br>
            <a:r>
              <a:rPr lang="nl-NL" sz="3000" dirty="0">
                <a:latin typeface="+mj-lt"/>
                <a:ea typeface="+mj-ea"/>
                <a:cs typeface="+mj-cs"/>
              </a:rPr>
              <a:t>De verzekeringsmaatschappij bepaalt de hoogte van het bedrag. Meestal betaal je de premie per maand.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EFE8261-E3B7-404C-9479-7D8F0B3F6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De zorgverzekering 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5" name="Rechthoek 4"/>
          <p:cNvSpPr/>
          <p:nvPr/>
        </p:nvSpPr>
        <p:spPr>
          <a:xfrm>
            <a:off x="838199" y="1789666"/>
            <a:ext cx="113538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nl-NL" sz="2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basiszorgverzekering </a:t>
            </a:r>
            <a:r>
              <a:rPr lang="nl-NL" sz="2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 verplicht voor iedereen die in Nederland woont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Deze verzekering dekt de zorg van bijvoorbeeld huisarts, ziekenhuis of apotheek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Voor de zorgverzekering betaal je maandelijks een bedrag aan premie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Jongeren tot 18 jaar zijn gratis verzekerd via hun ouders</a:t>
            </a:r>
          </a:p>
          <a:p>
            <a:pPr marL="457200" indent="-457200">
              <a:buFont typeface="Wingdings" pitchFamily="2" charset="2"/>
              <a:buChar char="§"/>
            </a:pPr>
            <a:endParaRPr lang="nl-NL" sz="2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Daarnaast kan iedereen zich (vrijwillig) </a:t>
            </a:r>
            <a:r>
              <a:rPr lang="nl-NL" sz="26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aanvullend verzekeren</a:t>
            </a:r>
            <a:r>
              <a:rPr lang="nl-NL" sz="26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voor kosten die de basiszorgverzekering niet betaalt</a:t>
            </a:r>
          </a:p>
          <a:p>
            <a:pPr marL="457200" indent="-457200">
              <a:buFont typeface="Wingdings" pitchFamily="2" charset="2"/>
              <a:buChar char="§"/>
            </a:pPr>
            <a:endParaRPr lang="nl-NL" sz="2600" dirty="0"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Als je te laag bent verzekerd, betaalt de verzekeringsmaatschappij maar een deel van de schade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nl-NL" sz="2600" dirty="0">
                <a:latin typeface="Calibri" panose="020F0502020204030204" pitchFamily="34" charset="0"/>
                <a:cs typeface="Calibri" panose="020F0502020204030204" pitchFamily="34" charset="0"/>
              </a:rPr>
              <a:t>Als je te hoog bent verzekerd, betaal je te veel premie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EFFEBA-E735-954A-A3FA-B7F2CEDF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3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Het eigen risico 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962025" y="2029900"/>
            <a:ext cx="10781400" cy="2798199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Iedereen van 18 jaar en ouder betaalt een verplicht eigen risico van 385 euro per jaar voor de basisverzekering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De eerste 385 Euro aan medische kosten die vergoed worden via de basisverzekering, moet je zelf betalen. Daarna pas gaat de verzekeringsmaatschappij de kosten betalen</a:t>
            </a:r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0C4F57B-2624-DE41-9C80-F5E4ECA2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0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De eigen bijdrage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3429000"/>
            <a:ext cx="10781400" cy="303816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Met een basisverzekering worden veel zorgkosten vergoed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Maar voor sommige zorgkosten geldt een eigen bijdrage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Dit betekent dat je een deel van het bedrag zelf moet betalen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Op deze pagina lees je wanneer je een eigen bijdrage moet betalen en wat het verschil is met het eigen risico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1432E5D-C231-7947-8E32-E8F89D697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7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Inboedelverzekering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1690688"/>
            <a:ext cx="10781400" cy="3038168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Inboedel zijn alle spullen die in je woning staan:</a:t>
            </a:r>
            <a:br>
              <a:rPr lang="nl-NL" sz="3000" dirty="0"/>
            </a:br>
            <a:r>
              <a:rPr lang="nl-NL" sz="3000" dirty="0"/>
              <a:t>meubels , apparaten , kleding , boeken….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De inboedelverzekering betaalt geld als je door brand of inbraak schade hebt aan je inboedel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B8E4D1E-22C1-204C-8F83-8EA27C8A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Aansprakelijkheidsverzekering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1877960"/>
            <a:ext cx="10781400" cy="278253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Betekent dat je door een andere persoon wordt aangesproken voor iets dat je (per ongeluk ) gedaan hebt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B62C141-C7E8-334F-868A-C9DD354EF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7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Agenda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/>
              <a:t>Administratie</a:t>
            </a:r>
            <a:r>
              <a:rPr lang="en-US" dirty="0"/>
              <a:t> </a:t>
            </a:r>
            <a:r>
              <a:rPr lang="en-US" dirty="0" err="1"/>
              <a:t>doen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Betalen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Nakijken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Inkomsten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Uitgaven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Verzekeren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Schulden</a:t>
            </a:r>
            <a:r>
              <a:rPr lang="en-US" dirty="0"/>
              <a:t> </a:t>
            </a:r>
            <a:r>
              <a:rPr lang="en-US" dirty="0" err="1"/>
              <a:t>oplossen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/>
              <a:t>P</a:t>
            </a:r>
            <a:r>
              <a:rPr lang="en-US" dirty="0"/>
              <a:t>h</a:t>
            </a:r>
            <a:r>
              <a:rPr lang="en-US"/>
              <a:t>ishing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2A70AA1-65AD-3749-87D2-CDA1B34C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5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Schulden oplossen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1791775"/>
            <a:ext cx="10781400" cy="4439266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nl-NL" sz="2400" dirty="0"/>
              <a:t>Geen schulden maken is natuurlijk het beste. Dit doe je door: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Op tijd alle rekeningen betalen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Geen leningen afsluiten, geen geld lenen van kennissen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Niet meer geld uitgeven dan je hebt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Wat geld bewaren op een spaarrekening voor onverwachte rekeningen of zaken die je in de toekomst moet betalen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2400" dirty="0"/>
          </a:p>
          <a:p>
            <a:pPr>
              <a:spcBef>
                <a:spcPts val="0"/>
              </a:spcBef>
            </a:pPr>
            <a:r>
              <a:rPr lang="nl-NL" sz="2400" dirty="0"/>
              <a:t>Betaal de volgende rekeningen altijd eerst voordat je geld uitgeeft aan andere dingen: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Huur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Energierekening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Waterrekening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Zorgrekening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8BF89A-7AC7-234A-B55B-3BB9EF49D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4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Schulden lopen snel op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1580689"/>
            <a:ext cx="10781400" cy="4565702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Schuld = als iemand of een organisatie geld van jou tegoed heeft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Als je schulden krijgt, wordt de schuld steeds hoger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Een schuld van 200 Euro kan dan heel snel stijgen naar 500 </a:t>
            </a:r>
            <a:r>
              <a:rPr lang="nl-NL" sz="2400" dirty="0" err="1"/>
              <a:t>Eur</a:t>
            </a:r>
            <a:r>
              <a:rPr lang="nl-NL" sz="2400" dirty="0"/>
              <a:t> en dan wordt het moeilijker om het terug te betalen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24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Kijk maar eens hoe snel de kosten kunnen oplopen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Een herinnering kost nog niets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Een aanmaning kan 25 Euro kosten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Een incassobureau kost al snel 75 Euro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En als schuld al bij de deurwaarder komt, dan kost dit nog meer </a:t>
            </a:r>
            <a:br>
              <a:rPr lang="nl-NL" sz="2400" dirty="0"/>
            </a:br>
            <a:r>
              <a:rPr lang="nl-NL" sz="2400" dirty="0"/>
              <a:t>(dagvaarding, vonnis) dit kan oplopen tot vele honderden euro’s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1CFE764-CC8F-3A46-B495-367BA368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63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Stappenplan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7" name="Shape 146"/>
          <p:cNvSpPr txBox="1">
            <a:spLocks/>
          </p:cNvSpPr>
          <p:nvPr/>
        </p:nvSpPr>
        <p:spPr>
          <a:xfrm>
            <a:off x="838200" y="884552"/>
            <a:ext cx="10781400" cy="5088896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Het is belangrijk dat je weet waarom je schulden hebt gekregen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Met een maandbegroting zie je welke inkomsten en uitgaven je hebt.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2400" dirty="0"/>
              <a:t>Misschien heb je recht op extra inkomsten  of kan je jouw uitgaven omlaag brengen. Daar moet je het volgende doen :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Maak een maandbegroting .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Schrijf al je schulden op. Bij welke bedrijven heb je een schuld en welk bedrag moet je nog betalen?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2400" dirty="0"/>
              <a:t>De maandbegroting laat zien hoeveel geld je iedere maand over hebt om je schulden af te betalen</a:t>
            </a: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7026146-CC65-6F47-B70D-237F12E1F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66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Stappenplan  </a:t>
            </a:r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2290237"/>
              </p:ext>
            </p:extLst>
          </p:nvPr>
        </p:nvGraphicFramePr>
        <p:xfrm>
          <a:off x="838200" y="1819124"/>
          <a:ext cx="8752114" cy="4309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D0B49EEC-32BE-4440-AC4A-0F706B2FE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88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 err="1"/>
              <a:t>Phishing</a:t>
            </a:r>
            <a:endParaRPr lang="nl-NL" b="1" dirty="0"/>
          </a:p>
        </p:txBody>
      </p:sp>
      <p:sp>
        <p:nvSpPr>
          <p:cNvPr id="4" name="Shape 146"/>
          <p:cNvSpPr txBox="1">
            <a:spLocks/>
          </p:cNvSpPr>
          <p:nvPr/>
        </p:nvSpPr>
        <p:spPr>
          <a:xfrm>
            <a:off x="838200" y="1592826"/>
            <a:ext cx="10781400" cy="340150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sp>
        <p:nvSpPr>
          <p:cNvPr id="5" name="Shape 146"/>
          <p:cNvSpPr txBox="1">
            <a:spLocks/>
          </p:cNvSpPr>
          <p:nvPr/>
        </p:nvSpPr>
        <p:spPr>
          <a:xfrm>
            <a:off x="838200" y="1877959"/>
            <a:ext cx="10781400" cy="327098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 err="1"/>
              <a:t>Phishing</a:t>
            </a:r>
            <a:r>
              <a:rPr lang="nl-NL" sz="3000" dirty="0"/>
              <a:t> is een vorm van internetfraude waarbij internetcriminelen proberen persoonlijke gegevens of wachtwoorden te stelen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D2A5FF-B0FC-1A45-8EE1-EF262B61C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1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38200" y="540774"/>
            <a:ext cx="10515600" cy="1149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nl-NL" sz="8000" b="1" dirty="0"/>
              <a:t>Vragen?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543" y="1776682"/>
            <a:ext cx="5715432" cy="49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8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Administratie</a:t>
            </a:r>
            <a:r>
              <a:rPr lang="en-US" b="1" dirty="0"/>
              <a:t> </a:t>
            </a:r>
            <a:r>
              <a:rPr lang="en-US" b="1" dirty="0" err="1"/>
              <a:t>doen</a:t>
            </a:r>
            <a:endParaRPr lang="nl-NL" b="1" dirty="0"/>
          </a:p>
        </p:txBody>
      </p:sp>
      <p:pic>
        <p:nvPicPr>
          <p:cNvPr id="4" name="Shape 31" descr="download.jpg"/>
          <p:cNvPicPr preferRelativeResize="0"/>
          <p:nvPr/>
        </p:nvPicPr>
        <p:blipFill rotWithShape="1">
          <a:blip r:embed="rId2">
            <a:alphaModFix/>
          </a:blip>
          <a:srcRect b="10684"/>
          <a:stretch/>
        </p:blipFill>
        <p:spPr>
          <a:xfrm>
            <a:off x="8111530" y="2518998"/>
            <a:ext cx="3793575" cy="2495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32" descr="images (1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2292" y="2464000"/>
            <a:ext cx="3198200" cy="167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3" descr="downloa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705" y="2139437"/>
            <a:ext cx="3742399" cy="27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F9880F4-F459-F944-A1DC-06263C030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Beslis</a:t>
            </a:r>
            <a:r>
              <a:rPr lang="en-US" b="1" dirty="0"/>
              <a:t> wat je met </a:t>
            </a:r>
            <a:br>
              <a:rPr lang="en-US" b="1" dirty="0"/>
            </a:br>
            <a:r>
              <a:rPr lang="en-US" b="1" dirty="0"/>
              <a:t>de post </a:t>
            </a:r>
            <a:r>
              <a:rPr lang="en-US" b="1" dirty="0" err="1"/>
              <a:t>moet</a:t>
            </a:r>
            <a:r>
              <a:rPr lang="en-US" b="1" dirty="0"/>
              <a:t> </a:t>
            </a:r>
            <a:r>
              <a:rPr lang="en-US" b="1" dirty="0" err="1"/>
              <a:t>doen</a:t>
            </a:r>
            <a:br>
              <a:rPr lang="en-US" b="1" dirty="0"/>
            </a:br>
            <a:br>
              <a:rPr lang="en-US" b="1" dirty="0"/>
            </a:br>
            <a:endParaRPr lang="nl-NL" b="1" dirty="0"/>
          </a:p>
        </p:txBody>
      </p:sp>
      <p:pic>
        <p:nvPicPr>
          <p:cNvPr id="1026" name="Picture 2" descr="Hoe lang moet je je privé administratie bewaren? (inclusief gratis  checklist) - Gewoon opgeruim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35" y="2163409"/>
            <a:ext cx="2786892" cy="30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pier weggooien sticker kopen | Sign &amp;amp; Styling O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93" y="2019304"/>
            <a:ext cx="3140177" cy="318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2089667" y="5322942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Bewaren</a:t>
            </a:r>
            <a:endParaRPr lang="nl-NL" b="1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771374" y="5322942"/>
            <a:ext cx="2440836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/>
              <a:t>Weggooien</a:t>
            </a:r>
            <a:endParaRPr lang="nl-NL" b="1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84322D9-70A9-DC4A-9062-9DAFB3C1F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9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Bewaren</a:t>
            </a:r>
            <a:endParaRPr lang="nl-NL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28AF386-1CF3-F24C-A062-959E6123CF85}"/>
              </a:ext>
            </a:extLst>
          </p:cNvPr>
          <p:cNvGrpSpPr/>
          <p:nvPr/>
        </p:nvGrpSpPr>
        <p:grpSpPr>
          <a:xfrm>
            <a:off x="1042988" y="1433006"/>
            <a:ext cx="9229725" cy="5102647"/>
            <a:chOff x="312892" y="1373859"/>
            <a:chExt cx="10294935" cy="5322902"/>
          </a:xfrm>
        </p:grpSpPr>
        <p:pic>
          <p:nvPicPr>
            <p:cNvPr id="2050" name="Picture 2" descr="Arbeidsovereenkomst bepaalde tijd - Arbeids-Contract.n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56" y="1680129"/>
              <a:ext cx="2134700" cy="164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312892" y="3353411"/>
              <a:ext cx="3108734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2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err="1"/>
                <a:t>Arbeidsovereenkomst</a:t>
              </a:r>
              <a:endParaRPr lang="nl-NL" b="1" dirty="0"/>
            </a:p>
          </p:txBody>
        </p:sp>
        <p:pic>
          <p:nvPicPr>
            <p:cNvPr id="2052" name="Picture 4" descr="Je loonstrook eenvoudig uitgelegd! · Loket.nl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32" r="21531" b="7471"/>
            <a:stretch/>
          </p:blipFill>
          <p:spPr bwMode="auto">
            <a:xfrm>
              <a:off x="4087486" y="1373859"/>
              <a:ext cx="1976284" cy="197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el 1"/>
            <p:cNvSpPr txBox="1">
              <a:spLocks/>
            </p:cNvSpPr>
            <p:nvPr/>
          </p:nvSpPr>
          <p:spPr>
            <a:xfrm>
              <a:off x="3696928" y="5988919"/>
              <a:ext cx="3373011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err="1"/>
                <a:t>Energieovereenkomst</a:t>
              </a:r>
              <a:endParaRPr lang="nl-NL" sz="2600" dirty="0"/>
            </a:p>
          </p:txBody>
        </p:sp>
        <p:pic>
          <p:nvPicPr>
            <p:cNvPr id="2054" name="Picture 6" descr="Hulp bij het invullen van belastingpapiere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742" y="1680129"/>
              <a:ext cx="2634431" cy="1552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itel 1"/>
            <p:cNvSpPr txBox="1">
              <a:spLocks/>
            </p:cNvSpPr>
            <p:nvPr/>
          </p:nvSpPr>
          <p:spPr>
            <a:xfrm>
              <a:off x="7865806" y="3382915"/>
              <a:ext cx="2634431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500" dirty="0" err="1"/>
                <a:t>Belastingpapieren</a:t>
              </a:r>
              <a:endParaRPr lang="nl-NL" sz="2500" dirty="0"/>
            </a:p>
          </p:txBody>
        </p:sp>
        <p:pic>
          <p:nvPicPr>
            <p:cNvPr id="2056" name="Picture 8" descr="Huurovereenkomst van 9 jaar beëindigen als huurder - Immoshoppen - Shop  Your imm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33" y="4051504"/>
              <a:ext cx="1742051" cy="1742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el 1"/>
            <p:cNvSpPr txBox="1">
              <a:spLocks/>
            </p:cNvSpPr>
            <p:nvPr/>
          </p:nvSpPr>
          <p:spPr>
            <a:xfrm>
              <a:off x="327643" y="6033544"/>
              <a:ext cx="3108734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6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dirty="0" err="1"/>
                <a:t>Huurovereenkomst</a:t>
              </a:r>
              <a:endParaRPr lang="nl-NL" b="1" dirty="0"/>
            </a:p>
          </p:txBody>
        </p:sp>
        <p:pic>
          <p:nvPicPr>
            <p:cNvPr id="2060" name="Picture 12" descr="Economie d&amp;#39;énergie : conseils pour bien choisir son électroménag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486" y="4046132"/>
              <a:ext cx="2522522" cy="1747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itel 1"/>
            <p:cNvSpPr txBox="1">
              <a:spLocks/>
            </p:cNvSpPr>
            <p:nvPr/>
          </p:nvSpPr>
          <p:spPr>
            <a:xfrm>
              <a:off x="4087487" y="3373176"/>
              <a:ext cx="2067508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err="1"/>
                <a:t>Loonstrookje</a:t>
              </a:r>
              <a:endParaRPr lang="nl-NL" sz="2600" dirty="0"/>
            </a:p>
          </p:txBody>
        </p:sp>
        <p:pic>
          <p:nvPicPr>
            <p:cNvPr id="2062" name="Picture 14" descr="Wat is een verzekeringpolis - Lemonade verzekeri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742" y="4071111"/>
              <a:ext cx="2634431" cy="183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itel 1"/>
            <p:cNvSpPr txBox="1">
              <a:spLocks/>
            </p:cNvSpPr>
            <p:nvPr/>
          </p:nvSpPr>
          <p:spPr>
            <a:xfrm>
              <a:off x="7658150" y="6024381"/>
              <a:ext cx="2949677" cy="6632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600" dirty="0" err="1"/>
                <a:t>Verzekeringspolissen</a:t>
              </a:r>
              <a:endParaRPr lang="nl-NL" sz="2600" dirty="0"/>
            </a:p>
          </p:txBody>
        </p:sp>
      </p:grp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FC311539-65CD-4244-BFB3-4BCBC8F55B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6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Weggooien</a:t>
            </a:r>
            <a:endParaRPr lang="nl-NL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08847" y="4542701"/>
            <a:ext cx="1427418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dirty="0" err="1"/>
              <a:t>Reclame</a:t>
            </a:r>
            <a:endParaRPr lang="nl-NL" sz="2500" dirty="0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269229" y="4562466"/>
            <a:ext cx="1800170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/>
              <a:t>Kranten</a:t>
            </a:r>
            <a:endParaRPr lang="nl-NL" sz="2600" dirty="0"/>
          </a:p>
        </p:txBody>
      </p:sp>
      <p:pic>
        <p:nvPicPr>
          <p:cNvPr id="16" name="Shape 46" descr="download (2)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98802" y="2663622"/>
            <a:ext cx="2594819" cy="1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47" descr="images (2)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1107" y="2663622"/>
            <a:ext cx="2716413" cy="1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1F468B7-9141-1343-9443-122512010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5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Betalen</a:t>
            </a:r>
            <a:endParaRPr lang="nl-NL" b="1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sp>
        <p:nvSpPr>
          <p:cNvPr id="11" name="Shape 147"/>
          <p:cNvSpPr txBox="1">
            <a:spLocks/>
          </p:cNvSpPr>
          <p:nvPr/>
        </p:nvSpPr>
        <p:spPr>
          <a:xfrm>
            <a:off x="854435" y="1567780"/>
            <a:ext cx="7362719" cy="12789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 err="1">
                <a:solidFill>
                  <a:srgbClr val="FF0000"/>
                </a:solidFill>
              </a:rPr>
              <a:t>Rekeningen</a:t>
            </a:r>
            <a:r>
              <a:rPr lang="en-US" sz="3000" b="1" dirty="0">
                <a:solidFill>
                  <a:srgbClr val="FF0000"/>
                </a:solidFill>
              </a:rPr>
              <a:t> via post  &amp;  </a:t>
            </a:r>
            <a:r>
              <a:rPr lang="en-US" sz="3000" b="1" dirty="0" err="1">
                <a:solidFill>
                  <a:srgbClr val="FF0000"/>
                </a:solidFill>
              </a:rPr>
              <a:t>Rekeningen</a:t>
            </a:r>
            <a:r>
              <a:rPr lang="en-US" sz="3000" b="1" dirty="0">
                <a:solidFill>
                  <a:srgbClr val="FF0000"/>
                </a:solidFill>
              </a:rPr>
              <a:t> via E-mail</a:t>
            </a:r>
          </a:p>
          <a:p>
            <a:pPr>
              <a:spcBef>
                <a:spcPts val="0"/>
              </a:spcBef>
            </a:pPr>
            <a:endParaRPr lang="en-US" sz="3000" dirty="0"/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838199" y="2613709"/>
            <a:ext cx="11077575" cy="271222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Rekeningen moet je </a:t>
            </a:r>
            <a:r>
              <a:rPr lang="nl-NL" sz="3000" b="1" dirty="0"/>
              <a:t>op tijd</a:t>
            </a:r>
            <a:r>
              <a:rPr lang="nl-NL" sz="3000" dirty="0"/>
              <a:t> betalen.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Op de rekeningen staat de datum waarop het geld betaald moet zijn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Schrijf op de rekeningen wanneer je het geld hebt betaald 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1AFF9C-B9A8-C343-8D71-45CE98754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3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Wanneer je een </a:t>
            </a:r>
            <a:br>
              <a:rPr lang="nl-NL" b="1" dirty="0"/>
            </a:br>
            <a:r>
              <a:rPr lang="nl-NL" b="1" dirty="0"/>
              <a:t>rekening ontvangt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802293" y="2726320"/>
            <a:ext cx="10781400" cy="293122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Weet je niet of het klopt ? Neem dan contact op met de organisatie die de rekening heeft gestuurd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Betaal de rekening op tijd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Heb je niet genoeg geld om de rekening te betalen? </a:t>
            </a:r>
            <a:br>
              <a:rPr lang="nl-NL" sz="3000" dirty="0"/>
            </a:br>
            <a:r>
              <a:rPr lang="nl-NL" sz="3000" dirty="0"/>
              <a:t>Overleg met je begeleider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Neem contact op met de organisatie om dit te vertellen</a:t>
            </a:r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820D34D-BD61-4C4E-BB73-17024BF12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nl-NL" b="1" dirty="0"/>
              <a:t>Nakijken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260987" y="4994326"/>
            <a:ext cx="2317955" cy="66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b="1" dirty="0"/>
          </a:p>
        </p:txBody>
      </p:sp>
      <p:sp>
        <p:nvSpPr>
          <p:cNvPr id="12" name="Shape 146"/>
          <p:cNvSpPr txBox="1">
            <a:spLocks/>
          </p:cNvSpPr>
          <p:nvPr/>
        </p:nvSpPr>
        <p:spPr>
          <a:xfrm>
            <a:off x="838200" y="2497395"/>
            <a:ext cx="10781400" cy="2496932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Controleer betalingen altijd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Zijn alle rekeningen betaald?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nl-NL" sz="3000" dirty="0"/>
              <a:t>Doe de afschriften van de bank in het mapje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  <a:p>
            <a:pPr>
              <a:spcBef>
                <a:spcPts val="0"/>
              </a:spcBef>
            </a:pPr>
            <a:endParaRPr lang="nl-NL" sz="3000" dirty="0"/>
          </a:p>
        </p:txBody>
      </p:sp>
      <p:pic>
        <p:nvPicPr>
          <p:cNvPr id="3076" name="Picture 4" descr="Zelf boekhouden: gratis met tips van een boekhouder – Ac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48" y="3523390"/>
            <a:ext cx="4254910" cy="29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GNA ordner voor bankafschriften, PP karton, rugbreedte 52 mm, A4 of A5  liggend voordelig kopen | Schäfer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4" b="6045"/>
          <a:stretch/>
        </p:blipFill>
        <p:spPr bwMode="auto">
          <a:xfrm>
            <a:off x="6744929" y="3429000"/>
            <a:ext cx="3516824" cy="294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9FFF68-66D5-C74F-AC9E-F9EF92E21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4724" y="365125"/>
            <a:ext cx="3341510" cy="43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074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896</Words>
  <Application>Microsoft Macintosh PowerPoint</Application>
  <PresentationFormat>Breedbeeld</PresentationFormat>
  <Paragraphs>167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Kantoorthema</vt:lpstr>
      <vt:lpstr>PowerPoint-presentatie</vt:lpstr>
      <vt:lpstr>Agenda </vt:lpstr>
      <vt:lpstr>Administratie doen</vt:lpstr>
      <vt:lpstr>  Beslis wat je met  de post moet doen  </vt:lpstr>
      <vt:lpstr>Bewaren</vt:lpstr>
      <vt:lpstr>Weggooien</vt:lpstr>
      <vt:lpstr>Betalen</vt:lpstr>
      <vt:lpstr>Wanneer je een  rekening ontvangt</vt:lpstr>
      <vt:lpstr>Nakijken</vt:lpstr>
      <vt:lpstr>Inkomsten &amp; Uitgaven</vt:lpstr>
      <vt:lpstr>Inkomsten</vt:lpstr>
      <vt:lpstr>Nieuwe woorden </vt:lpstr>
      <vt:lpstr>Uitgaven</vt:lpstr>
      <vt:lpstr>Verzekeren</vt:lpstr>
      <vt:lpstr>De zorgverzekering </vt:lpstr>
      <vt:lpstr>Het eigen risico </vt:lpstr>
      <vt:lpstr>De eigen bijdrage</vt:lpstr>
      <vt:lpstr>Inboedelverzekering</vt:lpstr>
      <vt:lpstr>Aansprakelijkheidsverzekering</vt:lpstr>
      <vt:lpstr>Schulden oplossen</vt:lpstr>
      <vt:lpstr>Schulden lopen snel op</vt:lpstr>
      <vt:lpstr>Stappenplan</vt:lpstr>
      <vt:lpstr>Stappenplan  </vt:lpstr>
      <vt:lpstr>Phishing</vt:lpstr>
      <vt:lpstr>Vragen?</vt:lpstr>
    </vt:vector>
  </TitlesOfParts>
  <Company>Gemeente Schiedam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maatwerkplaats  </dc:title>
  <dc:creator>K Alsabbagh</dc:creator>
  <cp:lastModifiedBy>Desiree Valten</cp:lastModifiedBy>
  <cp:revision>20</cp:revision>
  <dcterms:created xsi:type="dcterms:W3CDTF">2021-06-27T15:05:28Z</dcterms:created>
  <dcterms:modified xsi:type="dcterms:W3CDTF">2022-02-02T16:47:37Z</dcterms:modified>
</cp:coreProperties>
</file>